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Average"/>
      <p:regular r:id="rId21"/>
    </p:embeddedFont>
    <p:embeddedFont>
      <p:font typeface="Oswald"/>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Oswald-regular.fntdata"/><Relationship Id="rId10" Type="http://schemas.openxmlformats.org/officeDocument/2006/relationships/slide" Target="slides/slide5.xml"/><Relationship Id="rId21" Type="http://schemas.openxmlformats.org/officeDocument/2006/relationships/font" Target="fonts/Average-regular.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Oswa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f26ad348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f26ad348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bc6c82c0b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bc6c82c0b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bc6c82c0b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bc6c82c0b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bc6c82c0b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bc6c82c0b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bc6c82c0b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bc6c82c0b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bc6c82c0b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bc6c82c0b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bc6c82c0b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bc6c82c0b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bc6c82c0b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bc6c82c0b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bc6c82c0b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bc6c82c0b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bc6c82c0b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bc6c82c0b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bc6c82c0b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bc6c82c0b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bc6c82c0b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bc6c82c0b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bc6c82c0b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bc6c82c0b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bc6c82c0b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bc6c82c0b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linkedin.com/in/ashell-fernando/" TargetMode="External"/><Relationship Id="rId4" Type="http://schemas.openxmlformats.org/officeDocument/2006/relationships/hyperlink" Target="https://entofmd.github.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269675"/>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Functions, Callbacks, and returns!</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-Ashell Fernando | </a:t>
            </a:r>
            <a:r>
              <a:rPr lang="en" sz="1100" u="sng">
                <a:solidFill>
                  <a:schemeClr val="hlink"/>
                </a:solidFill>
                <a:latin typeface="Arial"/>
                <a:ea typeface="Arial"/>
                <a:cs typeface="Arial"/>
                <a:sym typeface="Arial"/>
                <a:hlinkClick r:id="rId3"/>
              </a:rPr>
              <a:t>LinkedIn: /in/ashell-fernando</a:t>
            </a:r>
            <a:r>
              <a:rPr lang="en"/>
              <a:t> | </a:t>
            </a:r>
            <a:r>
              <a:rPr lang="en" sz="1100" u="sng">
                <a:solidFill>
                  <a:schemeClr val="hlink"/>
                </a:solidFill>
                <a:latin typeface="Arial"/>
                <a:ea typeface="Arial"/>
                <a:cs typeface="Arial"/>
                <a:sym typeface="Arial"/>
                <a:hlinkClick r:id="rId4"/>
              </a:rPr>
              <a:t>Portfolio: entofmd.github.io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ph idx="1" type="body"/>
          </p:nvPr>
        </p:nvSpPr>
        <p:spPr>
          <a:xfrm>
            <a:off x="311700" y="1134600"/>
            <a:ext cx="8520600" cy="3416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1600"/>
              </a:spcAft>
              <a:buNone/>
            </a:pPr>
            <a:r>
              <a:t/>
            </a:r>
            <a:endParaRPr/>
          </a:p>
        </p:txBody>
      </p:sp>
      <p:sp>
        <p:nvSpPr>
          <p:cNvPr id="122" name="Google Shape;122;p22"/>
          <p:cNvSpPr txBox="1"/>
          <p:nvPr>
            <p:ph type="title"/>
          </p:nvPr>
        </p:nvSpPr>
        <p:spPr>
          <a:xfrm>
            <a:off x="1198425" y="0"/>
            <a:ext cx="699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unction statements and expressions example</a:t>
            </a:r>
            <a:endParaRPr/>
          </a:p>
        </p:txBody>
      </p:sp>
      <p:pic>
        <p:nvPicPr>
          <p:cNvPr id="123" name="Google Shape;123;p22"/>
          <p:cNvPicPr preferRelativeResize="0"/>
          <p:nvPr/>
        </p:nvPicPr>
        <p:blipFill>
          <a:blip r:embed="rId3">
            <a:alphaModFix/>
          </a:blip>
          <a:stretch>
            <a:fillRect/>
          </a:stretch>
        </p:blipFill>
        <p:spPr>
          <a:xfrm>
            <a:off x="2820225" y="520013"/>
            <a:ext cx="3750600" cy="4645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237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Returns</a:t>
            </a:r>
            <a:endParaRPr/>
          </a:p>
        </p:txBody>
      </p:sp>
      <p:sp>
        <p:nvSpPr>
          <p:cNvPr id="129" name="Google Shape;129;p23"/>
          <p:cNvSpPr txBox="1"/>
          <p:nvPr>
            <p:ph idx="1" type="body"/>
          </p:nvPr>
        </p:nvSpPr>
        <p:spPr>
          <a:xfrm>
            <a:off x="311700" y="8476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 </a:t>
            </a:r>
            <a:r>
              <a:rPr lang="en" sz="1200">
                <a:solidFill>
                  <a:srgbClr val="333333"/>
                </a:solidFill>
                <a:highlight>
                  <a:srgbClr val="E4F0F5"/>
                </a:highlight>
                <a:latin typeface="Courier New"/>
                <a:ea typeface="Courier New"/>
                <a:cs typeface="Courier New"/>
                <a:sym typeface="Courier New"/>
              </a:rPr>
              <a:t>return [[expression]];</a:t>
            </a:r>
            <a:endParaRPr/>
          </a:p>
          <a:p>
            <a:pPr indent="-342900" lvl="0" marL="457200" rtl="0" algn="l">
              <a:spcBef>
                <a:spcPts val="0"/>
              </a:spcBef>
              <a:spcAft>
                <a:spcPts val="0"/>
              </a:spcAft>
              <a:buSzPts val="1800"/>
              <a:buChar char="●"/>
            </a:pPr>
            <a:r>
              <a:rPr lang="en"/>
              <a:t>The return statement ends function execution and specifies a value to be returned to the function caller.</a:t>
            </a:r>
            <a:endParaRPr/>
          </a:p>
          <a:p>
            <a:pPr indent="-342900" lvl="0" marL="457200" rtl="0" algn="l">
              <a:spcBef>
                <a:spcPts val="0"/>
              </a:spcBef>
              <a:spcAft>
                <a:spcPts val="0"/>
              </a:spcAft>
              <a:buSzPts val="1800"/>
              <a:buChar char="●"/>
            </a:pPr>
            <a:r>
              <a:rPr lang="en"/>
              <a:t>The expression whose value is to be returned. If omitted, </a:t>
            </a:r>
            <a:r>
              <a:rPr lang="en">
                <a:solidFill>
                  <a:srgbClr val="FF0000"/>
                </a:solidFill>
              </a:rPr>
              <a:t>undefined </a:t>
            </a:r>
            <a:r>
              <a:rPr lang="en"/>
              <a:t>is returned instead.</a:t>
            </a:r>
            <a:endParaRPr/>
          </a:p>
          <a:p>
            <a:pPr indent="-342900" lvl="0" marL="457200" rtl="0" algn="l">
              <a:spcBef>
                <a:spcPts val="0"/>
              </a:spcBef>
              <a:spcAft>
                <a:spcPts val="0"/>
              </a:spcAft>
              <a:buSzPts val="1800"/>
              <a:buChar char="●"/>
            </a:pPr>
            <a:r>
              <a:rPr lang="en"/>
              <a:t>A function immediately stops at the point where return is called.</a:t>
            </a:r>
            <a:endParaRPr/>
          </a:p>
        </p:txBody>
      </p:sp>
      <p:pic>
        <p:nvPicPr>
          <p:cNvPr id="130" name="Google Shape;130;p23"/>
          <p:cNvPicPr preferRelativeResize="0"/>
          <p:nvPr/>
        </p:nvPicPr>
        <p:blipFill>
          <a:blip r:embed="rId3">
            <a:alphaModFix/>
          </a:blip>
          <a:stretch>
            <a:fillRect/>
          </a:stretch>
        </p:blipFill>
        <p:spPr>
          <a:xfrm>
            <a:off x="2298875" y="2843750"/>
            <a:ext cx="3057175" cy="2241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4"/>
          <p:cNvSpPr txBox="1"/>
          <p:nvPr>
            <p:ph type="title"/>
          </p:nvPr>
        </p:nvSpPr>
        <p:spPr>
          <a:xfrm>
            <a:off x="455475" y="61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highlight>
                  <a:srgbClr val="F4CCCC"/>
                </a:highlight>
              </a:rPr>
              <a:t>The notorious Closures</a:t>
            </a:r>
            <a:r>
              <a:rPr lang="en">
                <a:solidFill>
                  <a:srgbClr val="000000"/>
                </a:solidFill>
                <a:highlight>
                  <a:srgbClr val="F4CCCC"/>
                </a:highlight>
              </a:rPr>
              <a:t>...</a:t>
            </a:r>
            <a:endParaRPr>
              <a:solidFill>
                <a:srgbClr val="000000"/>
              </a:solidFill>
              <a:highlight>
                <a:srgbClr val="F4CCCC"/>
              </a:highlight>
            </a:endParaRPr>
          </a:p>
        </p:txBody>
      </p:sp>
      <p:sp>
        <p:nvSpPr>
          <p:cNvPr id="136" name="Google Shape;136;p24"/>
          <p:cNvSpPr txBox="1"/>
          <p:nvPr>
            <p:ph idx="1" type="body"/>
          </p:nvPr>
        </p:nvSpPr>
        <p:spPr>
          <a:xfrm>
            <a:off x="455475" y="1082625"/>
            <a:ext cx="7950600" cy="28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highlight>
                  <a:srgbClr val="FCE5CD"/>
                </a:highlight>
              </a:rPr>
              <a:t>Before we begin, I’m going to be blunt with you. This topic is very notorious, and you’ll see why. Closures is a JS topic that’s absolutely vital to understand if you’re going to advance at all in understanding and writing the language. </a:t>
            </a:r>
            <a:endParaRPr>
              <a:solidFill>
                <a:srgbClr val="000000"/>
              </a:solidFill>
              <a:highlight>
                <a:srgbClr val="FCE5CD"/>
              </a:highlight>
            </a:endParaRPr>
          </a:p>
          <a:p>
            <a:pPr indent="0" lvl="0" marL="0" rtl="0" algn="l">
              <a:spcBef>
                <a:spcPts val="1600"/>
              </a:spcBef>
              <a:spcAft>
                <a:spcPts val="0"/>
              </a:spcAft>
              <a:buNone/>
            </a:pPr>
            <a:r>
              <a:rPr lang="en">
                <a:solidFill>
                  <a:srgbClr val="000000"/>
                </a:solidFill>
                <a:highlight>
                  <a:srgbClr val="FCE5CD"/>
                </a:highlight>
              </a:rPr>
              <a:t>You might not get the understanding of Closures at first, but as you keep on coding, you will come across it. Then it will click!</a:t>
            </a:r>
            <a:endParaRPr>
              <a:solidFill>
                <a:srgbClr val="000000"/>
              </a:solidFill>
              <a:highlight>
                <a:srgbClr val="FCE5CD"/>
              </a:highlight>
            </a:endParaRPr>
          </a:p>
          <a:p>
            <a:pPr indent="0" lvl="0" marL="0" rtl="0" algn="l">
              <a:spcBef>
                <a:spcPts val="1600"/>
              </a:spcBef>
              <a:spcAft>
                <a:spcPts val="0"/>
              </a:spcAft>
              <a:buNone/>
            </a:pPr>
            <a:r>
              <a:rPr lang="en">
                <a:solidFill>
                  <a:srgbClr val="000000"/>
                </a:solidFill>
                <a:highlight>
                  <a:srgbClr val="FCE5CD"/>
                </a:highlight>
              </a:rPr>
              <a:t>To be clear, in order for you to truly understand this, you’d need to know how First class functions work, you’d need to understand the execution stack, and the execution context.</a:t>
            </a:r>
            <a:endParaRPr>
              <a:solidFill>
                <a:srgbClr val="000000"/>
              </a:solidFill>
              <a:highlight>
                <a:srgbClr val="FCE5CD"/>
              </a:highlight>
            </a:endParaRPr>
          </a:p>
          <a:p>
            <a:pPr indent="0" lvl="0" marL="0" rtl="0" algn="l">
              <a:spcBef>
                <a:spcPts val="1600"/>
              </a:spcBef>
              <a:spcAft>
                <a:spcPts val="0"/>
              </a:spcAft>
              <a:buNone/>
            </a:pPr>
            <a:r>
              <a:rPr lang="en">
                <a:solidFill>
                  <a:srgbClr val="000000"/>
                </a:solidFill>
                <a:highlight>
                  <a:srgbClr val="FCE5CD"/>
                </a:highlight>
              </a:rPr>
              <a:t>If you’d like, we can have a Closure specific lab.</a:t>
            </a:r>
            <a:endParaRPr>
              <a:solidFill>
                <a:srgbClr val="000000"/>
              </a:solidFill>
              <a:highlight>
                <a:srgbClr val="FCE5CD"/>
              </a:highlight>
            </a:endParaRPr>
          </a:p>
          <a:p>
            <a:pPr indent="0" lvl="0" marL="0" rtl="0" algn="l">
              <a:spcBef>
                <a:spcPts val="1600"/>
              </a:spcBef>
              <a:spcAft>
                <a:spcPts val="1600"/>
              </a:spcAft>
              <a:buNone/>
            </a:pPr>
            <a:r>
              <a:rPr lang="en">
                <a:solidFill>
                  <a:srgbClr val="000000"/>
                </a:solidFill>
                <a:highlight>
                  <a:srgbClr val="FCE5CD"/>
                </a:highlight>
              </a:rPr>
              <a:t>The reason I’m covering Closures is to build up to Callbacks</a:t>
            </a:r>
            <a:endParaRPr>
              <a:solidFill>
                <a:srgbClr val="000000"/>
              </a:solidFill>
              <a:highlight>
                <a:srgbClr val="FCE5CD"/>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word: Callback functions</a:t>
            </a:r>
            <a:endParaRPr/>
          </a:p>
        </p:txBody>
      </p:sp>
      <p:sp>
        <p:nvSpPr>
          <p:cNvPr id="142" name="Google Shape;142;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Callback Function: A function you give to another function, to be run when the other function is finished. </a:t>
            </a:r>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You might have been using Closures and Callbacks without knowing.</a:t>
            </a:r>
            <a:endParaRPr sz="2400"/>
          </a:p>
        </p:txBody>
      </p:sp>
      <p:sp>
        <p:nvSpPr>
          <p:cNvPr id="148" name="Google Shape;148;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these look familiar:</a:t>
            </a:r>
            <a:endParaRPr/>
          </a:p>
          <a:p>
            <a:pPr indent="0" lvl="0" marL="0" rtl="0" algn="l">
              <a:spcBef>
                <a:spcPts val="1600"/>
              </a:spcBef>
              <a:spcAft>
                <a:spcPts val="1600"/>
              </a:spcAft>
              <a:buNone/>
            </a:pPr>
            <a:r>
              <a:t/>
            </a:r>
            <a:endParaRPr/>
          </a:p>
        </p:txBody>
      </p:sp>
      <p:pic>
        <p:nvPicPr>
          <p:cNvPr id="149" name="Google Shape;149;p26"/>
          <p:cNvPicPr preferRelativeResize="0"/>
          <p:nvPr/>
        </p:nvPicPr>
        <p:blipFill>
          <a:blip r:embed="rId3">
            <a:alphaModFix/>
          </a:blip>
          <a:stretch>
            <a:fillRect/>
          </a:stretch>
        </p:blipFill>
        <p:spPr>
          <a:xfrm>
            <a:off x="311700" y="1652601"/>
            <a:ext cx="3830575" cy="2567025"/>
          </a:xfrm>
          <a:prstGeom prst="rect">
            <a:avLst/>
          </a:prstGeom>
          <a:noFill/>
          <a:ln>
            <a:noFill/>
          </a:ln>
        </p:spPr>
      </p:pic>
      <p:pic>
        <p:nvPicPr>
          <p:cNvPr id="150" name="Google Shape;150;p26"/>
          <p:cNvPicPr preferRelativeResize="0"/>
          <p:nvPr/>
        </p:nvPicPr>
        <p:blipFill>
          <a:blip r:embed="rId4">
            <a:alphaModFix/>
          </a:blip>
          <a:stretch>
            <a:fillRect/>
          </a:stretch>
        </p:blipFill>
        <p:spPr>
          <a:xfrm>
            <a:off x="4372425" y="1652600"/>
            <a:ext cx="4667825" cy="981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Hopefully everything makes sense now</a:t>
            </a:r>
            <a:endParaRPr/>
          </a:p>
        </p:txBody>
      </p:sp>
      <p:sp>
        <p:nvSpPr>
          <p:cNvPr id="156" name="Google Shape;156;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it doesn’t, don’t fret! As you climb the ladder of a developer, you will definitely come across the topics we covered here today. You might have used them in the past, but you probably didn’t know what they were called.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ctrTitle"/>
          </p:nvPr>
        </p:nvSpPr>
        <p:spPr>
          <a:xfrm>
            <a:off x="671250" y="990800"/>
            <a:ext cx="7801500" cy="95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I’d like for you to do..</a:t>
            </a:r>
            <a:endParaRPr/>
          </a:p>
        </p:txBody>
      </p:sp>
      <p:sp>
        <p:nvSpPr>
          <p:cNvPr id="66" name="Google Shape;66;p14"/>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Don’t have the mentality of ‘thinking outside the box’. In fact, don’t even think there’s a box, because you are putting yourself in that box if you do.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7" name="Google Shape;67;p14"/>
          <p:cNvSpPr txBox="1"/>
          <p:nvPr/>
        </p:nvSpPr>
        <p:spPr>
          <a:xfrm>
            <a:off x="903150" y="4440000"/>
            <a:ext cx="7337700" cy="8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accent3"/>
                </a:solidFill>
                <a:latin typeface="Average"/>
                <a:ea typeface="Average"/>
                <a:cs typeface="Average"/>
                <a:sym typeface="Average"/>
              </a:rPr>
              <a:t>I think, therefore I am - </a:t>
            </a:r>
            <a:r>
              <a:rPr lang="en">
                <a:solidFill>
                  <a:schemeClr val="accent3"/>
                </a:solidFill>
                <a:latin typeface="Average"/>
                <a:ea typeface="Average"/>
                <a:cs typeface="Average"/>
                <a:sym typeface="Average"/>
              </a:rPr>
              <a:t>René Descartes</a:t>
            </a:r>
            <a:endParaRPr>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of all, what is a Function?</a:t>
            </a:r>
            <a:endParaRPr/>
          </a:p>
          <a:p>
            <a:pPr indent="0" lvl="0" marL="0" rtl="0" algn="l">
              <a:spcBef>
                <a:spcPts val="0"/>
              </a:spcBef>
              <a:spcAft>
                <a:spcPts val="0"/>
              </a:spcAft>
              <a:buNone/>
            </a:pPr>
            <a:r>
              <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 are one of the fundamental building blocks in JavaScript. A function is a JavaScript procedure—a set of statements that performs a task or calculates a value. To use a function, you must define it somewhere in the scope from which you wish to call it.</a:t>
            </a:r>
            <a:endParaRPr/>
          </a:p>
          <a:p>
            <a:pPr indent="0" lvl="0" marL="0" rtl="0" algn="just">
              <a:spcBef>
                <a:spcPts val="1600"/>
              </a:spcBef>
              <a:spcAft>
                <a:spcPts val="0"/>
              </a:spcAft>
              <a:buNone/>
            </a:pPr>
            <a:r>
              <a:rPr lang="en"/>
              <a:t>In Javascript, functions are OBJECTS.</a:t>
            </a:r>
            <a:endParaRPr/>
          </a:p>
          <a:p>
            <a:pPr indent="0" lvl="0" marL="0" rtl="0" algn="just">
              <a:spcBef>
                <a:spcPts val="1600"/>
              </a:spcBef>
              <a:spcAft>
                <a:spcPts val="1600"/>
              </a:spcAft>
              <a:buNone/>
            </a:pPr>
            <a:r>
              <a:t/>
            </a:r>
            <a:endParaRPr/>
          </a:p>
        </p:txBody>
      </p:sp>
      <p:pic>
        <p:nvPicPr>
          <p:cNvPr id="74" name="Google Shape;74;p15"/>
          <p:cNvPicPr preferRelativeResize="0"/>
          <p:nvPr/>
        </p:nvPicPr>
        <p:blipFill>
          <a:blip r:embed="rId3">
            <a:alphaModFix/>
          </a:blip>
          <a:stretch>
            <a:fillRect/>
          </a:stretch>
        </p:blipFill>
        <p:spPr>
          <a:xfrm>
            <a:off x="311700" y="3279948"/>
            <a:ext cx="8400175" cy="1343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Word: First Class Functions</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are First Class Functions?</a:t>
            </a:r>
            <a:endParaRPr b="1"/>
          </a:p>
          <a:p>
            <a:pPr indent="0" lvl="0" marL="0" rtl="0" algn="l">
              <a:spcBef>
                <a:spcPts val="1600"/>
              </a:spcBef>
              <a:spcAft>
                <a:spcPts val="0"/>
              </a:spcAft>
              <a:buNone/>
            </a:pPr>
            <a:r>
              <a:rPr lang="en"/>
              <a:t>Anything </a:t>
            </a:r>
            <a:r>
              <a:rPr lang="en"/>
              <a:t>you can do with other types (objects, strings, numbers, booleans, etc..), you can do with functions. </a:t>
            </a:r>
            <a:endParaRPr/>
          </a:p>
          <a:p>
            <a:pPr indent="0" lvl="0" marL="0" rtl="0" algn="l">
              <a:spcBef>
                <a:spcPts val="1600"/>
              </a:spcBef>
              <a:spcAft>
                <a:spcPts val="0"/>
              </a:spcAft>
              <a:buNone/>
            </a:pPr>
            <a:r>
              <a:rPr lang="en"/>
              <a:t>i</a:t>
            </a:r>
            <a:r>
              <a:rPr lang="en"/>
              <a:t>.e: Assign them to variables, pass them around as parameters to other functions, create them on the fly!</a:t>
            </a:r>
            <a:endParaRPr/>
          </a:p>
          <a:p>
            <a:pPr indent="0" lvl="0" marL="0" rtl="0" algn="l">
              <a:lnSpc>
                <a:spcPct val="100000"/>
              </a:lnSpc>
              <a:spcBef>
                <a:spcPts val="1600"/>
              </a:spcBef>
              <a:spcAft>
                <a:spcPts val="1600"/>
              </a:spcAft>
              <a:buNone/>
            </a:pPr>
            <a:r>
              <a:rPr lang="en"/>
              <a:t>First class functions change the way we can program, they can open up horizons to completely different approaches to solving problems. This is why there is no single solution to any problem. </a:t>
            </a:r>
            <a:endParaRPr/>
          </a:p>
        </p:txBody>
      </p:sp>
      <p:sp>
        <p:nvSpPr>
          <p:cNvPr id="81" name="Google Shape;81;p16"/>
          <p:cNvSpPr txBox="1"/>
          <p:nvPr/>
        </p:nvSpPr>
        <p:spPr>
          <a:xfrm>
            <a:off x="7804800" y="4551600"/>
            <a:ext cx="13392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2</a:t>
            </a:r>
            <a:endParaRPr>
              <a:latin typeface="Average"/>
              <a:ea typeface="Average"/>
              <a:cs typeface="Average"/>
              <a:sym typeface="Average"/>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Hold up.. Functions are OBJECTS?!</a:t>
            </a:r>
            <a:endParaRPr/>
          </a:p>
        </p:txBody>
      </p:sp>
      <p:sp>
        <p:nvSpPr>
          <p:cNvPr id="87" name="Google Shape;87;p17"/>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like any object in JS, it resides in memory. It’s a special type of object though, because it has all the features of a normal object and has some other special properties.</a:t>
            </a:r>
            <a:endParaRPr/>
          </a:p>
          <a:p>
            <a:pPr indent="0" lvl="0" marL="0" rtl="0" algn="l">
              <a:lnSpc>
                <a:spcPct val="100000"/>
              </a:lnSpc>
              <a:spcBef>
                <a:spcPts val="1600"/>
              </a:spcBef>
              <a:spcAft>
                <a:spcPts val="0"/>
              </a:spcAft>
              <a:buNone/>
            </a:pPr>
            <a:r>
              <a:rPr lang="en"/>
              <a:t>Special Properties:</a:t>
            </a:r>
            <a:endParaRPr/>
          </a:p>
          <a:p>
            <a:pPr indent="-342900" lvl="0" marL="457200" rtl="0" algn="l">
              <a:lnSpc>
                <a:spcPct val="100000"/>
              </a:lnSpc>
              <a:spcBef>
                <a:spcPts val="1600"/>
              </a:spcBef>
              <a:spcAft>
                <a:spcPts val="0"/>
              </a:spcAft>
              <a:buSzPts val="1800"/>
              <a:buChar char="●"/>
            </a:pPr>
            <a:r>
              <a:rPr lang="en"/>
              <a:t>Name - optional, </a:t>
            </a:r>
            <a:r>
              <a:rPr b="1" lang="en"/>
              <a:t>can be anonymous.</a:t>
            </a:r>
            <a:endParaRPr b="1"/>
          </a:p>
          <a:p>
            <a:pPr indent="-342900" lvl="0" marL="457200" rtl="0" algn="l">
              <a:lnSpc>
                <a:spcPct val="100000"/>
              </a:lnSpc>
              <a:spcBef>
                <a:spcPts val="0"/>
              </a:spcBef>
              <a:spcAft>
                <a:spcPts val="0"/>
              </a:spcAft>
              <a:buSzPts val="1800"/>
              <a:buChar char="●"/>
            </a:pPr>
            <a:r>
              <a:rPr lang="en"/>
              <a:t>Code - Where the lines of code you write sit.</a:t>
            </a:r>
            <a:endParaRPr/>
          </a:p>
          <a:p>
            <a:pPr indent="0" lvl="0" marL="0" rtl="0" algn="l">
              <a:lnSpc>
                <a:spcPct val="100000"/>
              </a:lnSpc>
              <a:spcBef>
                <a:spcPts val="1600"/>
              </a:spcBef>
              <a:spcAft>
                <a:spcPts val="0"/>
              </a:spcAft>
              <a:buNone/>
            </a:pPr>
            <a:r>
              <a:rPr lang="en"/>
              <a:t>The code you write gets placed into a special property of the function object. It isn’t like the code you write </a:t>
            </a:r>
            <a:r>
              <a:rPr b="1" lang="en" u="sng"/>
              <a:t>is</a:t>
            </a:r>
            <a:r>
              <a:rPr lang="en"/>
              <a:t> the function. The function is an object with other properties. The code you write is just one of those properties that you’re adding on to it. </a:t>
            </a:r>
            <a:endParaRPr/>
          </a:p>
          <a:p>
            <a:pPr indent="0" lvl="0" marL="0" rtl="0" algn="l">
              <a:spcBef>
                <a:spcPts val="1600"/>
              </a:spcBef>
              <a:spcAft>
                <a:spcPts val="1600"/>
              </a:spcAft>
              <a:buNone/>
            </a:pPr>
            <a:r>
              <a:rPr lang="en"/>
              <a:t>What makes Code special is, it’s “Invocable” (). Meaning, you can tell it to run the code sitting on that property. </a:t>
            </a:r>
            <a:endParaRPr/>
          </a:p>
        </p:txBody>
      </p:sp>
      <p:sp>
        <p:nvSpPr>
          <p:cNvPr id="88" name="Google Shape;88;p17"/>
          <p:cNvSpPr txBox="1"/>
          <p:nvPr/>
        </p:nvSpPr>
        <p:spPr>
          <a:xfrm>
            <a:off x="7804800" y="4551600"/>
            <a:ext cx="13392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3</a:t>
            </a:r>
            <a:endParaRPr>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txBox="1"/>
          <p:nvPr>
            <p:ph idx="1" type="body"/>
          </p:nvPr>
        </p:nvSpPr>
        <p:spPr>
          <a:xfrm>
            <a:off x="311700" y="2668275"/>
            <a:ext cx="8520600" cy="2023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It is imperative that you have this mental model of a function in your mind. </a:t>
            </a:r>
            <a:endParaRPr/>
          </a:p>
          <a:p>
            <a:pPr indent="0" lvl="0" marL="0" rtl="0" algn="ctr">
              <a:lnSpc>
                <a:spcPct val="100000"/>
              </a:lnSpc>
              <a:spcBef>
                <a:spcPts val="1600"/>
              </a:spcBef>
              <a:spcAft>
                <a:spcPts val="0"/>
              </a:spcAft>
              <a:buNone/>
            </a:pPr>
            <a:r>
              <a:rPr lang="en"/>
              <a:t>You have to think of a function as more than just this container of code. It’s an object, as such, you can pass it around. It has properties, and it has methods. Why?</a:t>
            </a:r>
            <a:endParaRPr/>
          </a:p>
          <a:p>
            <a:pPr indent="0" lvl="0" marL="0" rtl="0" algn="ctr">
              <a:lnSpc>
                <a:spcPct val="100000"/>
              </a:lnSpc>
              <a:spcBef>
                <a:spcPts val="1600"/>
              </a:spcBef>
              <a:spcAft>
                <a:spcPts val="0"/>
              </a:spcAft>
              <a:buNone/>
            </a:pPr>
            <a:r>
              <a:rPr lang="en"/>
              <a:t>Say it with me: In Javascript, FUNCTIONS ARE OBJECTS. </a:t>
            </a:r>
            <a:endParaRPr/>
          </a:p>
          <a:p>
            <a:pPr indent="0" lvl="0" marL="0" rtl="0" algn="ctr">
              <a:lnSpc>
                <a:spcPct val="100000"/>
              </a:lnSpc>
              <a:spcBef>
                <a:spcPts val="1600"/>
              </a:spcBef>
              <a:spcAft>
                <a:spcPts val="1600"/>
              </a:spcAft>
              <a:buNone/>
            </a:pPr>
            <a:r>
              <a:t/>
            </a:r>
            <a:endParaRPr/>
          </a:p>
        </p:txBody>
      </p:sp>
      <p:pic>
        <p:nvPicPr>
          <p:cNvPr id="95" name="Google Shape;95;p18"/>
          <p:cNvPicPr preferRelativeResize="0"/>
          <p:nvPr/>
        </p:nvPicPr>
        <p:blipFill>
          <a:blip r:embed="rId3">
            <a:alphaModFix/>
          </a:blip>
          <a:stretch>
            <a:fillRect/>
          </a:stretch>
        </p:blipFill>
        <p:spPr>
          <a:xfrm>
            <a:off x="1437725" y="164150"/>
            <a:ext cx="6268551" cy="240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2" name="Google Shape;102;p19"/>
          <p:cNvPicPr preferRelativeResize="0"/>
          <p:nvPr/>
        </p:nvPicPr>
        <p:blipFill>
          <a:blip r:embed="rId3">
            <a:alphaModFix/>
          </a:blip>
          <a:stretch>
            <a:fillRect/>
          </a:stretch>
        </p:blipFill>
        <p:spPr>
          <a:xfrm>
            <a:off x="2102186" y="147572"/>
            <a:ext cx="4939635" cy="3416400"/>
          </a:xfrm>
          <a:prstGeom prst="rect">
            <a:avLst/>
          </a:prstGeom>
          <a:noFill/>
          <a:ln>
            <a:noFill/>
          </a:ln>
        </p:spPr>
      </p:pic>
      <p:pic>
        <p:nvPicPr>
          <p:cNvPr id="103" name="Google Shape;103;p19"/>
          <p:cNvPicPr preferRelativeResize="0"/>
          <p:nvPr/>
        </p:nvPicPr>
        <p:blipFill>
          <a:blip r:embed="rId4">
            <a:alphaModFix/>
          </a:blip>
          <a:stretch>
            <a:fillRect/>
          </a:stretch>
        </p:blipFill>
        <p:spPr>
          <a:xfrm>
            <a:off x="2057400" y="3649738"/>
            <a:ext cx="5029200" cy="1038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 Statements and Function Expressions</a:t>
            </a:r>
            <a:endParaRPr/>
          </a:p>
        </p:txBody>
      </p:sp>
      <p:sp>
        <p:nvSpPr>
          <p:cNvPr id="109" name="Google Shape;10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Word: Expression - A unit of code that results in a value. It doesn’t have to save to a variable.  </a:t>
            </a:r>
            <a:endParaRPr/>
          </a:p>
          <a:p>
            <a:pPr indent="0" lvl="0" marL="0" rtl="0" algn="l">
              <a:spcBef>
                <a:spcPts val="1600"/>
              </a:spcBef>
              <a:spcAft>
                <a:spcPts val="0"/>
              </a:spcAft>
              <a:buNone/>
            </a:pPr>
            <a:r>
              <a:rPr lang="en"/>
              <a:t>S</a:t>
            </a:r>
            <a:r>
              <a:rPr lang="en"/>
              <a:t>tatements</a:t>
            </a:r>
            <a:r>
              <a:rPr lang="en"/>
              <a:t> just do work. Any expression in JS ends up creating a value.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Can anyone name an example of a statement?  </a:t>
            </a:r>
            <a:r>
              <a:rPr lang="en"/>
              <a:t>if-else statement</a:t>
            </a:r>
            <a:endParaRPr/>
          </a:p>
          <a:p>
            <a:pPr indent="0" lvl="0" marL="0" rtl="0" algn="l">
              <a:spcBef>
                <a:spcPts val="1600"/>
              </a:spcBef>
              <a:spcAft>
                <a:spcPts val="1600"/>
              </a:spcAft>
              <a:buNone/>
            </a:pPr>
            <a:r>
              <a:t/>
            </a:r>
            <a:endParaRPr/>
          </a:p>
        </p:txBody>
      </p:sp>
      <p:pic>
        <p:nvPicPr>
          <p:cNvPr id="110" name="Google Shape;110;p20"/>
          <p:cNvPicPr preferRelativeResize="0"/>
          <p:nvPr/>
        </p:nvPicPr>
        <p:blipFill>
          <a:blip r:embed="rId3">
            <a:alphaModFix/>
          </a:blip>
          <a:stretch>
            <a:fillRect/>
          </a:stretch>
        </p:blipFill>
        <p:spPr>
          <a:xfrm>
            <a:off x="2817624" y="2571750"/>
            <a:ext cx="2058000" cy="1168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idx="1" type="body"/>
          </p:nvPr>
        </p:nvSpPr>
        <p:spPr>
          <a:xfrm>
            <a:off x="311700" y="1134600"/>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Statements:</a:t>
            </a:r>
            <a:endParaRPr/>
          </a:p>
          <a:p>
            <a:pPr indent="-317500" lvl="1" marL="914400" rtl="0" algn="l">
              <a:lnSpc>
                <a:spcPct val="100000"/>
              </a:lnSpc>
              <a:spcBef>
                <a:spcPts val="0"/>
              </a:spcBef>
              <a:spcAft>
                <a:spcPts val="0"/>
              </a:spcAft>
              <a:buSzPts val="1400"/>
              <a:buChar char="○"/>
            </a:pPr>
            <a:r>
              <a:rPr lang="en"/>
              <a:t>The function is placed into memory, but it’s just a statement.</a:t>
            </a:r>
            <a:endParaRPr/>
          </a:p>
          <a:p>
            <a:pPr indent="-317500" lvl="1" marL="914400" rtl="0" algn="l">
              <a:lnSpc>
                <a:spcPct val="100000"/>
              </a:lnSpc>
              <a:spcBef>
                <a:spcPts val="0"/>
              </a:spcBef>
              <a:spcAft>
                <a:spcPts val="0"/>
              </a:spcAft>
              <a:buSzPts val="1400"/>
              <a:buChar char="○"/>
            </a:pPr>
            <a:r>
              <a:rPr lang="en"/>
              <a:t>It doesn’t return a value until the function is executed.</a:t>
            </a:r>
            <a:endParaRPr/>
          </a:p>
          <a:p>
            <a:pPr indent="-342900" lvl="0" marL="457200" rtl="0" algn="l">
              <a:lnSpc>
                <a:spcPct val="100000"/>
              </a:lnSpc>
              <a:spcBef>
                <a:spcPts val="0"/>
              </a:spcBef>
              <a:spcAft>
                <a:spcPts val="0"/>
              </a:spcAft>
              <a:buSzPts val="1800"/>
              <a:buChar char="●"/>
            </a:pPr>
            <a:r>
              <a:rPr lang="en"/>
              <a:t>Expressions:</a:t>
            </a:r>
            <a:endParaRPr/>
          </a:p>
          <a:p>
            <a:pPr indent="-317500" lvl="1" marL="914400" rtl="0" algn="l">
              <a:lnSpc>
                <a:spcPct val="100000"/>
              </a:lnSpc>
              <a:spcBef>
                <a:spcPts val="0"/>
              </a:spcBef>
              <a:spcAft>
                <a:spcPts val="0"/>
              </a:spcAft>
              <a:buSzPts val="1400"/>
              <a:buChar char="○"/>
            </a:pPr>
            <a:r>
              <a:rPr lang="en"/>
              <a:t>Can be named or anonymous function that gets created on-the-fly!</a:t>
            </a:r>
            <a:endParaRPr/>
          </a:p>
          <a:p>
            <a:pPr indent="-317500" lvl="1" marL="914400" rtl="0" algn="l">
              <a:lnSpc>
                <a:spcPct val="100000"/>
              </a:lnSpc>
              <a:spcBef>
                <a:spcPts val="0"/>
              </a:spcBef>
              <a:spcAft>
                <a:spcPts val="0"/>
              </a:spcAft>
              <a:buSzPts val="1400"/>
              <a:buChar char="○"/>
            </a:pPr>
            <a:r>
              <a:rPr lang="en"/>
              <a:t>Returns a value</a:t>
            </a:r>
            <a:endParaRPr/>
          </a:p>
        </p:txBody>
      </p:sp>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on function statements and expressions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